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77" r:id="rId5"/>
    <p:sldId id="259" r:id="rId6"/>
    <p:sldId id="261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E0E40A-5992-446D-9105-43F8282E276D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E480768-4DC2-4C7B-93A0-FBA9ED93C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A9: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Social Realism of “I Want to Work” by Sherwood Anderson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Introduction to Literature</a:t>
            </a:r>
          </a:p>
          <a:p>
            <a:r>
              <a:rPr lang="en-US" dirty="0" smtClean="0"/>
              <a:t>Prof. </a:t>
            </a:r>
            <a:r>
              <a:rPr lang="en-US" dirty="0" smtClean="0"/>
              <a:t>Sally Everson</a:t>
            </a:r>
          </a:p>
          <a:p>
            <a:r>
              <a:rPr lang="en-US" dirty="0" smtClean="0"/>
              <a:t>Metropolitan University-Bayamon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3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6254044" cy="1362075"/>
          </a:xfrm>
        </p:spPr>
        <p:txBody>
          <a:bodyPr/>
          <a:lstStyle/>
          <a:p>
            <a:r>
              <a:rPr lang="en-US" dirty="0" smtClean="0"/>
              <a:t>Reading 9: I Want to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981200"/>
            <a:ext cx="61722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Read the information about the author and think about the rhetorical situation.</a:t>
            </a:r>
          </a:p>
          <a:p>
            <a:r>
              <a:rPr lang="en-US" dirty="0"/>
              <a:t>T</a:t>
            </a:r>
            <a:r>
              <a:rPr lang="en-US" dirty="0" smtClean="0"/>
              <a:t>hen read the story, first in Spanish, then in English.  </a:t>
            </a:r>
          </a:p>
          <a:p>
            <a:endParaRPr lang="en-US" dirty="0" smtClean="0"/>
          </a:p>
          <a:p>
            <a:r>
              <a:rPr lang="en-US" dirty="0" smtClean="0"/>
              <a:t>Answer the </a:t>
            </a:r>
            <a:r>
              <a:rPr lang="en-US" dirty="0" smtClean="0"/>
              <a:t>“After </a:t>
            </a:r>
            <a:r>
              <a:rPr lang="en-US" dirty="0" smtClean="0"/>
              <a:t>R</a:t>
            </a:r>
            <a:r>
              <a:rPr lang="en-US" dirty="0" smtClean="0"/>
              <a:t>eading” </a:t>
            </a:r>
            <a:r>
              <a:rPr lang="en-US" dirty="0" smtClean="0"/>
              <a:t>questions for discussion.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1226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-304800"/>
            <a:ext cx="6965245" cy="1202485"/>
          </a:xfrm>
        </p:spPr>
        <p:txBody>
          <a:bodyPr/>
          <a:lstStyle/>
          <a:p>
            <a:r>
              <a:rPr lang="en-US" dirty="0" smtClean="0"/>
              <a:t>Before You Read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216997"/>
            <a:ext cx="6858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Think about or </a:t>
            </a:r>
            <a:r>
              <a:rPr lang="en-US" sz="2000" u="sng" dirty="0" smtClean="0"/>
              <a:t>analyze</a:t>
            </a:r>
            <a:r>
              <a:rPr lang="en-US" sz="2000" dirty="0" smtClean="0"/>
              <a:t> the rhetorical situation:</a:t>
            </a:r>
          </a:p>
          <a:p>
            <a:endParaRPr lang="en-US" sz="2000" dirty="0"/>
          </a:p>
          <a:p>
            <a:r>
              <a:rPr lang="en-US" sz="2000" dirty="0" smtClean="0"/>
              <a:t>AUTHOR – Who is he? Why is he writing this story?</a:t>
            </a:r>
          </a:p>
          <a:p>
            <a:endParaRPr lang="en-US" sz="2000" dirty="0"/>
          </a:p>
          <a:p>
            <a:pPr marL="1319213" indent="-1319213"/>
            <a:r>
              <a:rPr lang="en-US" sz="2000" dirty="0" smtClean="0"/>
              <a:t>AUDIENCE:  Who is it (originally)?  What did they know about the author? What did they expect from him or the story?</a:t>
            </a:r>
          </a:p>
          <a:p>
            <a:endParaRPr lang="en-US" sz="2000" dirty="0"/>
          </a:p>
          <a:p>
            <a:pPr marL="682625" indent="-682625"/>
            <a:r>
              <a:rPr lang="en-US" sz="2000" dirty="0" smtClean="0"/>
              <a:t>TEXT:  When was it written and published?  Where was it published?  How has the text </a:t>
            </a:r>
            <a:r>
              <a:rPr lang="en-US" sz="2000" dirty="0" smtClean="0"/>
              <a:t>changed since it was first published? </a:t>
            </a:r>
            <a:endParaRPr lang="en-US" sz="20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8207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64285"/>
            <a:ext cx="6965245" cy="1202485"/>
          </a:xfrm>
        </p:spPr>
        <p:txBody>
          <a:bodyPr/>
          <a:lstStyle/>
          <a:p>
            <a:r>
              <a:rPr lang="en-US" dirty="0" smtClean="0"/>
              <a:t>While Your Read: Observe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8903810"/>
              </p:ext>
            </p:extLst>
          </p:nvPr>
        </p:nvGraphicFramePr>
        <p:xfrm>
          <a:off x="990600" y="685800"/>
          <a:ext cx="7086600" cy="52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990"/>
                <a:gridCol w="2888805"/>
                <a:gridCol w="2888805"/>
              </a:tblGrid>
              <a:tr h="4530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Character name: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(Character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(Character 2)</a:t>
                      </a:r>
                      <a:endParaRPr lang="en-US" dirty="0"/>
                    </a:p>
                  </a:txBody>
                  <a:tcPr/>
                </a:tc>
              </a:tr>
              <a:tr h="8423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What does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character </a:t>
                      </a:r>
                      <a:r>
                        <a:rPr lang="en-US" sz="1800" b="1" i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look like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08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How does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he act?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276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How do other characters react to this character?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3276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What is the</a:t>
                      </a:r>
                      <a:r>
                        <a:rPr lang="en-US" sz="1800" b="1" i="1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world view of this character?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14651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64285"/>
            <a:ext cx="6965245" cy="1202485"/>
          </a:xfrm>
        </p:spPr>
        <p:txBody>
          <a:bodyPr/>
          <a:lstStyle/>
          <a:p>
            <a:r>
              <a:rPr lang="en-US" dirty="0" smtClean="0"/>
              <a:t>While Your Read: Observe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6096942"/>
              </p:ext>
            </p:extLst>
          </p:nvPr>
        </p:nvGraphicFramePr>
        <p:xfrm>
          <a:off x="762000" y="609600"/>
          <a:ext cx="7696200" cy="5581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587"/>
                <a:gridCol w="6206613"/>
              </a:tblGrid>
              <a:tr h="1384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Setting: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Place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820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Problem: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4571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Author’s Purpose: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4571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Your Reaction: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86437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04800"/>
            <a:ext cx="6965245" cy="1202485"/>
          </a:xfrm>
        </p:spPr>
        <p:txBody>
          <a:bodyPr/>
          <a:lstStyle/>
          <a:p>
            <a:r>
              <a:rPr lang="en-US" dirty="0" smtClean="0"/>
              <a:t>After Reading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1" y="1219200"/>
            <a:ext cx="6781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Answer </a:t>
            </a:r>
            <a:r>
              <a:rPr lang="en-US" sz="2400" dirty="0" smtClean="0"/>
              <a:t>these </a:t>
            </a:r>
            <a:r>
              <a:rPr lang="en-US" sz="2400" dirty="0" smtClean="0"/>
              <a:t>questions about the story:</a:t>
            </a:r>
          </a:p>
          <a:p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 smtClean="0"/>
              <a:t>In </a:t>
            </a:r>
            <a:r>
              <a:rPr lang="en-US" sz="2400" dirty="0"/>
              <a:t>your own words, </a:t>
            </a:r>
            <a:r>
              <a:rPr lang="en-US" sz="2400" dirty="0" smtClean="0"/>
              <a:t>why doesn’t this </a:t>
            </a:r>
            <a:r>
              <a:rPr lang="en-US" sz="2400" dirty="0"/>
              <a:t>capable, experienced workman </a:t>
            </a:r>
            <a:r>
              <a:rPr lang="en-US" sz="2400" dirty="0" smtClean="0"/>
              <a:t>have </a:t>
            </a:r>
            <a:r>
              <a:rPr lang="en-US" sz="2400" dirty="0"/>
              <a:t>a </a:t>
            </a:r>
            <a:r>
              <a:rPr lang="en-US" sz="2400" dirty="0" smtClean="0"/>
              <a:t>job? </a:t>
            </a: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What are working men and women’s attitudes toward the machines according to the narrator? </a:t>
            </a:r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/>
              <a:t>attitude do the factory managers have toward the machines? </a:t>
            </a: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/>
              <a:t>are the positive and the negative effects of machines, as shown in this story</a:t>
            </a:r>
            <a:r>
              <a:rPr lang="en-US" sz="2400" dirty="0" smtClean="0"/>
              <a:t>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6186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04800"/>
            <a:ext cx="6965245" cy="1202485"/>
          </a:xfrm>
        </p:spPr>
        <p:txBody>
          <a:bodyPr/>
          <a:lstStyle/>
          <a:p>
            <a:r>
              <a:rPr lang="en-US" dirty="0" smtClean="0"/>
              <a:t>After Reading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609600"/>
            <a:ext cx="723900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400" dirty="0" smtClean="0"/>
              <a:t>The workman says he was "born a Yank" (a "Yankee</a:t>
            </a:r>
            <a:r>
              <a:rPr lang="en-US" sz="2400" dirty="0" smtClean="0"/>
              <a:t>").  How </a:t>
            </a:r>
            <a:r>
              <a:rPr lang="en-US" sz="2400" dirty="0" smtClean="0"/>
              <a:t>has his background and childhood affected his life?  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sz="2400" dirty="0" smtClean="0"/>
              <a:t>Why do you think the workman wants to read about the Civil War?  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sz="2400" dirty="0" smtClean="0"/>
              <a:t>What was Grant’s “big idea”?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sz="2400" dirty="0" smtClean="0"/>
              <a:t>What do you think is the “big idea” or “what we’re up against” of the workman’s problem? 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sz="2400" dirty="0" smtClean="0"/>
              <a:t>What is the narrator’s final attitude toward the workman?  </a:t>
            </a:r>
            <a:endParaRPr lang="en-US" sz="2400" dirty="0" smtClean="0"/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/>
          </a:p>
          <a:p>
            <a:pPr marL="457200" indent="-457200">
              <a:buAutoNum type="arabicPeriod" startAt="5"/>
            </a:pPr>
            <a:endParaRPr lang="en-US" sz="2400" dirty="0" smtClean="0"/>
          </a:p>
          <a:p>
            <a:pPr marL="457200" indent="-457200">
              <a:buAutoNum type="arabicPeriod" startAt="5"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61860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610</TotalTime>
  <Words>339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 A9: Social Realism of “I Want to Work” by Sherwood Anderson</vt:lpstr>
      <vt:lpstr>Reading 9: I Want to Work</vt:lpstr>
      <vt:lpstr>Before You Read</vt:lpstr>
      <vt:lpstr>While Your Read: Observe</vt:lpstr>
      <vt:lpstr>While Your Read: Observe</vt:lpstr>
      <vt:lpstr>After Reading</vt:lpstr>
      <vt:lpstr>After Reading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Realism</dc:title>
  <dc:creator>Sally Everson</dc:creator>
  <cp:lastModifiedBy>severson1</cp:lastModifiedBy>
  <cp:revision>29</cp:revision>
  <dcterms:created xsi:type="dcterms:W3CDTF">2011-06-23T03:30:45Z</dcterms:created>
  <dcterms:modified xsi:type="dcterms:W3CDTF">2012-11-21T16:51:23Z</dcterms:modified>
</cp:coreProperties>
</file>